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  <p:sldId id="265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2" d="100"/>
          <a:sy n="72" d="100"/>
        </p:scale>
        <p:origin x="135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ZA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5A47ACCA-9844-456B-A3E5-31649E154902}" type="datetimeFigureOut">
              <a:rPr lang="en-ZA" smtClean="0"/>
              <a:t>2020/05/15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ZA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D9700089-7B60-4620-97C2-D5FEBB9905D9}" type="slidenum">
              <a:rPr lang="en-ZA" smtClean="0"/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ZA" dirty="0"/>
              <a:t>MINING &amp; MINERAL PROCESSING </a:t>
            </a:r>
            <a:br>
              <a:rPr lang="en-ZA" dirty="0"/>
            </a:b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GOLD mining and extraction in SA</a:t>
            </a:r>
          </a:p>
        </p:txBody>
      </p:sp>
    </p:spTree>
    <p:extLst>
      <p:ext uri="{BB962C8B-B14F-4D97-AF65-F5344CB8AC3E}">
        <p14:creationId xmlns:p14="http://schemas.microsoft.com/office/powerpoint/2010/main" val="4294714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Class activity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ZA" dirty="0"/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Name the layer of the earth in which the gold mineral is found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State three methods in which gold can be mined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What is the function of the zinc powder when extracting gold from an ore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Draw a flow diagram representing the process of extracting gold using gold </a:t>
            </a:r>
            <a:r>
              <a:rPr lang="en-ZA" dirty="0" err="1"/>
              <a:t>cyanidation</a:t>
            </a:r>
            <a:r>
              <a:rPr lang="en-ZA" dirty="0"/>
              <a:t> method   </a:t>
            </a:r>
          </a:p>
        </p:txBody>
      </p:sp>
    </p:spTree>
    <p:extLst>
      <p:ext uri="{BB962C8B-B14F-4D97-AF65-F5344CB8AC3E}">
        <p14:creationId xmlns:p14="http://schemas.microsoft.com/office/powerpoint/2010/main" val="2324136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Why is GOLD valuable and worth mining </a:t>
            </a:r>
          </a:p>
          <a:p>
            <a:r>
              <a:rPr lang="en-ZA" dirty="0"/>
              <a:t>Where is GOLD found in South Africa </a:t>
            </a:r>
          </a:p>
          <a:p>
            <a:r>
              <a:rPr lang="en-ZA" dirty="0"/>
              <a:t>How is GOLD mined </a:t>
            </a:r>
          </a:p>
          <a:p>
            <a:r>
              <a:rPr lang="en-ZA" dirty="0"/>
              <a:t>How is GOLD extracted </a:t>
            </a:r>
          </a:p>
        </p:txBody>
      </p:sp>
    </p:spTree>
    <p:extLst>
      <p:ext uri="{BB962C8B-B14F-4D97-AF65-F5344CB8AC3E}">
        <p14:creationId xmlns:p14="http://schemas.microsoft.com/office/powerpoint/2010/main" val="296992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WHY IS GOLD valuable and worth mining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ZA" dirty="0"/>
              <a:t>   </a:t>
            </a:r>
            <a:r>
              <a:rPr lang="en-ZA" b="1" dirty="0"/>
              <a:t>Gold has unique physical and chemical characteristics that made it valuable. These are: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ZA" dirty="0"/>
              <a:t>Malleable and ductile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ZA" dirty="0"/>
              <a:t>Shiny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ZA" dirty="0"/>
              <a:t>Durable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ZA" dirty="0"/>
              <a:t>Good conductor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ZA" dirty="0"/>
              <a:t>Heat ray reflector </a:t>
            </a:r>
          </a:p>
          <a:p>
            <a:pPr marL="0" indent="0">
              <a:buNone/>
            </a:pPr>
            <a:r>
              <a:rPr lang="en-ZA" dirty="0"/>
              <a:t>Thus it is used for…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60794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516672"/>
          </a:xfrm>
        </p:spPr>
        <p:txBody>
          <a:bodyPr>
            <a:normAutofit fontScale="90000"/>
          </a:bodyPr>
          <a:lstStyle/>
          <a:p>
            <a:r>
              <a:rPr lang="en-ZA" dirty="0"/>
              <a:t>WHERE IS GOLD FOUND IN S.A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6712"/>
            <a:ext cx="7239000" cy="5619024"/>
          </a:xfrm>
        </p:spPr>
        <p:txBody>
          <a:bodyPr>
            <a:normAutofit/>
          </a:bodyPr>
          <a:lstStyle/>
          <a:p>
            <a:pPr algn="just"/>
            <a:r>
              <a:rPr lang="en-ZA" sz="2400" dirty="0"/>
              <a:t>Most of the South African gold is concentrated in the Golden Arc which stretches from Johannesburg to Welkom</a:t>
            </a:r>
            <a:r>
              <a:rPr lang="en-ZA" sz="2000" dirty="0"/>
              <a:t>. </a:t>
            </a:r>
          </a:p>
          <a:p>
            <a:pPr algn="just"/>
            <a:endParaRPr lang="en-ZA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0848"/>
            <a:ext cx="717931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00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139136" cy="804704"/>
          </a:xfrm>
        </p:spPr>
        <p:txBody>
          <a:bodyPr>
            <a:normAutofit fontScale="90000"/>
          </a:bodyPr>
          <a:lstStyle/>
          <a:p>
            <a:r>
              <a:rPr lang="en-ZA" dirty="0"/>
              <a:t>HOW IS GOLD MINED</a:t>
            </a:r>
            <a:br>
              <a:rPr lang="en-ZA" dirty="0"/>
            </a:br>
            <a:r>
              <a:rPr lang="en-ZA" dirty="0"/>
              <a:t>(underground mining)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215964"/>
            <a:ext cx="5904656" cy="5381388"/>
          </a:xfrm>
        </p:spPr>
      </p:pic>
    </p:spTree>
    <p:extLst>
      <p:ext uri="{BB962C8B-B14F-4D97-AF65-F5344CB8AC3E}">
        <p14:creationId xmlns:p14="http://schemas.microsoft.com/office/powerpoint/2010/main" val="311296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804704"/>
          </a:xfrm>
        </p:spPr>
        <p:txBody>
          <a:bodyPr>
            <a:normAutofit/>
          </a:bodyPr>
          <a:lstStyle/>
          <a:p>
            <a:r>
              <a:rPr lang="en-ZA" dirty="0"/>
              <a:t>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Exploration </a:t>
            </a:r>
          </a:p>
          <a:p>
            <a:r>
              <a:rPr lang="en-ZA" dirty="0"/>
              <a:t>Construction </a:t>
            </a:r>
          </a:p>
          <a:p>
            <a:r>
              <a:rPr lang="en-ZA" dirty="0"/>
              <a:t>Underground mining: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Planning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Drilling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Blasting and hauling </a:t>
            </a:r>
          </a:p>
          <a:p>
            <a:pPr marL="514350" indent="-514350">
              <a:buFont typeface="+mj-lt"/>
              <a:buAutoNum type="arabicPeriod"/>
            </a:pPr>
            <a:r>
              <a:rPr lang="en-ZA" dirty="0"/>
              <a:t>Transporting </a:t>
            </a:r>
          </a:p>
          <a:p>
            <a:pPr marL="0" indent="0">
              <a:buNone/>
            </a:pPr>
            <a:r>
              <a:rPr lang="en-ZA" dirty="0"/>
              <a:t> 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87380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PROCESSING THE GOLD ORE </a:t>
            </a:r>
            <a:br>
              <a:rPr lang="en-ZA" dirty="0"/>
            </a:br>
            <a:r>
              <a:rPr lang="en-ZA" dirty="0"/>
              <a:t>(GOLD CYANIDATION)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b="1" dirty="0"/>
              <a:t>STEP 1</a:t>
            </a:r>
            <a:r>
              <a:rPr lang="en-ZA" dirty="0"/>
              <a:t>: (</a:t>
            </a:r>
            <a:r>
              <a:rPr lang="en-ZA" b="1" dirty="0"/>
              <a:t>gold-bearing ore)</a:t>
            </a:r>
          </a:p>
          <a:p>
            <a:pPr marL="0" indent="0">
              <a:buNone/>
            </a:pPr>
            <a:r>
              <a:rPr lang="en-ZA" dirty="0"/>
              <a:t>  Gold is crushed into fine powder </a:t>
            </a:r>
          </a:p>
          <a:p>
            <a:pPr marL="0" indent="0">
              <a:buNone/>
            </a:pPr>
            <a:endParaRPr lang="en-ZA" dirty="0"/>
          </a:p>
          <a:p>
            <a:r>
              <a:rPr lang="en-ZA" b="1" dirty="0"/>
              <a:t>STEP 2</a:t>
            </a:r>
            <a:r>
              <a:rPr lang="en-ZA" dirty="0"/>
              <a:t>: (</a:t>
            </a:r>
            <a:r>
              <a:rPr lang="en-ZA" b="1" dirty="0"/>
              <a:t>gold </a:t>
            </a:r>
            <a:r>
              <a:rPr lang="en-ZA" b="1" dirty="0" err="1"/>
              <a:t>cyanidation</a:t>
            </a:r>
            <a:r>
              <a:rPr lang="en-ZA" b="1" dirty="0"/>
              <a:t>)</a:t>
            </a:r>
          </a:p>
          <a:p>
            <a:pPr marL="0" indent="0">
              <a:buNone/>
            </a:pPr>
            <a:r>
              <a:rPr lang="en-ZA" b="1" dirty="0"/>
              <a:t>(</a:t>
            </a:r>
            <a:r>
              <a:rPr lang="en-ZA" sz="2400" dirty="0">
                <a:solidFill>
                  <a:srgbClr val="FF0000"/>
                </a:solidFill>
              </a:rPr>
              <a:t>4</a:t>
            </a:r>
            <a:r>
              <a:rPr lang="en-ZA" sz="2400" b="1" dirty="0"/>
              <a:t>Au+</a:t>
            </a:r>
            <a:r>
              <a:rPr lang="en-ZA" sz="2400" b="1" dirty="0">
                <a:solidFill>
                  <a:srgbClr val="FF0000"/>
                </a:solidFill>
              </a:rPr>
              <a:t>8</a:t>
            </a:r>
            <a:r>
              <a:rPr lang="en-ZA" sz="2400" b="1" dirty="0"/>
              <a:t>NaCN+O</a:t>
            </a:r>
            <a:r>
              <a:rPr lang="en-ZA" sz="1600" b="1" dirty="0"/>
              <a:t>2</a:t>
            </a:r>
            <a:r>
              <a:rPr lang="en-ZA" sz="2400" b="1" dirty="0"/>
              <a:t>+</a:t>
            </a:r>
            <a:r>
              <a:rPr lang="en-ZA" sz="2400" b="1" dirty="0">
                <a:solidFill>
                  <a:srgbClr val="FF0000"/>
                </a:solidFill>
              </a:rPr>
              <a:t>2</a:t>
            </a:r>
            <a:r>
              <a:rPr lang="en-ZA" sz="2400" b="1" dirty="0"/>
              <a:t>H</a:t>
            </a:r>
            <a:r>
              <a:rPr lang="en-ZA" sz="1400" b="1" dirty="0"/>
              <a:t>2</a:t>
            </a:r>
            <a:r>
              <a:rPr lang="en-ZA" sz="2400" b="1" dirty="0"/>
              <a:t>O</a:t>
            </a:r>
            <a:r>
              <a:rPr lang="en-ZA" b="1" dirty="0"/>
              <a:t>      </a:t>
            </a:r>
            <a:r>
              <a:rPr lang="en-ZA" b="1" dirty="0">
                <a:solidFill>
                  <a:srgbClr val="FF0000"/>
                </a:solidFill>
              </a:rPr>
              <a:t>4</a:t>
            </a:r>
            <a:r>
              <a:rPr lang="en-ZA" b="1" dirty="0"/>
              <a:t>NaAu(CN) + </a:t>
            </a:r>
            <a:r>
              <a:rPr lang="en-ZA" b="1" dirty="0">
                <a:solidFill>
                  <a:srgbClr val="FF0000"/>
                </a:solidFill>
              </a:rPr>
              <a:t>4</a:t>
            </a:r>
            <a:r>
              <a:rPr lang="en-ZA" b="1" dirty="0"/>
              <a:t>NaOH)</a:t>
            </a:r>
          </a:p>
          <a:p>
            <a:pPr marL="0" indent="0">
              <a:buNone/>
            </a:pPr>
            <a:r>
              <a:rPr lang="en-ZA" sz="2400" dirty="0"/>
              <a:t>Sodium</a:t>
            </a:r>
            <a:r>
              <a:rPr lang="en-ZA" dirty="0"/>
              <a:t> cyanide solution is mixed with the fine powder. Gold is </a:t>
            </a:r>
            <a:r>
              <a:rPr lang="en-ZA" b="1" dirty="0"/>
              <a:t>oxidised</a:t>
            </a:r>
            <a:r>
              <a:rPr lang="en-ZA" dirty="0"/>
              <a:t>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07904" y="3756782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091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Cont.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 b="1" dirty="0"/>
          </a:p>
          <a:p>
            <a:r>
              <a:rPr lang="en-ZA" b="1" dirty="0"/>
              <a:t>STEP 3</a:t>
            </a:r>
            <a:r>
              <a:rPr lang="en-ZA" dirty="0"/>
              <a:t>: (</a:t>
            </a:r>
            <a:r>
              <a:rPr lang="en-ZA" b="1" dirty="0"/>
              <a:t>gold-precipitate)</a:t>
            </a:r>
          </a:p>
          <a:p>
            <a:pPr marL="0" indent="0">
              <a:buNone/>
            </a:pPr>
            <a:r>
              <a:rPr lang="en-ZA" dirty="0"/>
              <a:t>  Gold bearing solution is separated from the  remaining solid ore through filtration.</a:t>
            </a:r>
          </a:p>
          <a:p>
            <a:pPr marL="0" indent="0">
              <a:buNone/>
            </a:pPr>
            <a:endParaRPr lang="en-ZA" dirty="0"/>
          </a:p>
          <a:p>
            <a:r>
              <a:rPr lang="en-ZA" b="1" dirty="0"/>
              <a:t>STEP 4</a:t>
            </a:r>
            <a:r>
              <a:rPr lang="en-ZA" dirty="0"/>
              <a:t>: (</a:t>
            </a:r>
            <a:r>
              <a:rPr lang="en-ZA" b="1" dirty="0"/>
              <a:t>Pure gold) </a:t>
            </a:r>
            <a:r>
              <a:rPr lang="en-ZA" dirty="0"/>
              <a:t>Zinc is added. Zinc replaces the gold in the gold-cyanide solution. Reduction reaction takes place at this stage. 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7023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444664"/>
          </a:xfrm>
        </p:spPr>
        <p:txBody>
          <a:bodyPr>
            <a:normAutofit fontScale="90000"/>
          </a:bodyPr>
          <a:lstStyle/>
          <a:p>
            <a:r>
              <a:rPr lang="en-ZA" dirty="0"/>
              <a:t>Conclusion </a:t>
            </a:r>
          </a:p>
        </p:txBody>
      </p:sp>
      <p:pic>
        <p:nvPicPr>
          <p:cNvPr id="4" name="The Process of Excavating and Refining Gol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6138" y="1373877"/>
            <a:ext cx="6894214" cy="5223475"/>
          </a:xfrm>
        </p:spPr>
      </p:pic>
    </p:spTree>
    <p:extLst>
      <p:ext uri="{BB962C8B-B14F-4D97-AF65-F5344CB8AC3E}">
        <p14:creationId xmlns:p14="http://schemas.microsoft.com/office/powerpoint/2010/main" val="255709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96226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MINING &amp; MINERAL PROCESSING</Template>
  <TotalTime>3</TotalTime>
  <Words>282</Words>
  <Application>Microsoft Office PowerPoint</Application>
  <PresentationFormat>On-screen Show (4:3)</PresentationFormat>
  <Paragraphs>47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Trebuchet MS</vt:lpstr>
      <vt:lpstr>Wingdings</vt:lpstr>
      <vt:lpstr>Wingdings 2</vt:lpstr>
      <vt:lpstr>Opulent</vt:lpstr>
      <vt:lpstr>MINING &amp; MINERAL PROCESSING  </vt:lpstr>
      <vt:lpstr>INTRODUCTION </vt:lpstr>
      <vt:lpstr>WHY IS GOLD valuable and worth mining  </vt:lpstr>
      <vt:lpstr>WHERE IS GOLD FOUND IN S.A</vt:lpstr>
      <vt:lpstr>HOW IS GOLD MINED (underground mining)</vt:lpstr>
      <vt:lpstr>Cont.</vt:lpstr>
      <vt:lpstr>PROCESSING THE GOLD ORE  (GOLD CYANIDATION)</vt:lpstr>
      <vt:lpstr>Cont. </vt:lpstr>
      <vt:lpstr>Conclusion </vt:lpstr>
      <vt:lpstr>Class activity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&amp; MINERAL PROCESSING  </dc:title>
  <dc:creator>Sickfit@outlook.com</dc:creator>
  <cp:lastModifiedBy>Sickfit@outlook.com</cp:lastModifiedBy>
  <cp:revision>1</cp:revision>
  <dcterms:created xsi:type="dcterms:W3CDTF">2020-05-15T01:11:50Z</dcterms:created>
  <dcterms:modified xsi:type="dcterms:W3CDTF">2020-05-15T01:15:21Z</dcterms:modified>
</cp:coreProperties>
</file>

<file path=docProps/thumbnail.jpeg>
</file>